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6" r:id="rId1"/>
  </p:sldMasterIdLst>
  <p:sldIdLst>
    <p:sldId id="256" r:id="rId2"/>
    <p:sldId id="279" r:id="rId3"/>
    <p:sldId id="288" r:id="rId4"/>
    <p:sldId id="268" r:id="rId5"/>
    <p:sldId id="263" r:id="rId6"/>
    <p:sldId id="289" r:id="rId7"/>
    <p:sldId id="290" r:id="rId8"/>
    <p:sldId id="292" r:id="rId9"/>
    <p:sldId id="293" r:id="rId10"/>
    <p:sldId id="294" r:id="rId11"/>
    <p:sldId id="295" r:id="rId12"/>
    <p:sldId id="296" r:id="rId13"/>
    <p:sldId id="297" r:id="rId14"/>
  </p:sldIdLst>
  <p:sldSz cx="9144000" cy="6858000" type="screen4x3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934" autoAdjust="0"/>
  </p:normalViewPr>
  <p:slideViewPr>
    <p:cSldViewPr>
      <p:cViewPr varScale="1">
        <p:scale>
          <a:sx n="107" d="100"/>
          <a:sy n="107" d="100"/>
        </p:scale>
        <p:origin x="73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H:\Esur\ES\ESofBase\About%20Slob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H:\Esur\ES\ESofBase\About%20Slob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7194870931421034"/>
          <c:y val="7.407407407407407E-2"/>
          <c:w val="0.72805129068578966"/>
          <c:h val="0.572122338874307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Шк7!$B$2</c:f>
              <c:strCache>
                <c:ptCount val="1"/>
                <c:pt idx="0">
                  <c:v>Потребл баз.м-ца (2019г.), Гкал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p3d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Шк7!$C$3:$C$7</c:f>
              <c:strCache>
                <c:ptCount val="5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</c:strCache>
            </c:strRef>
          </c:cat>
          <c:val>
            <c:numRef>
              <c:f>Шк7!$B$3:$B$7</c:f>
              <c:numCache>
                <c:formatCode>#\ ##0.000</c:formatCode>
                <c:ptCount val="5"/>
                <c:pt idx="0">
                  <c:v>135.22999999999999</c:v>
                </c:pt>
                <c:pt idx="1">
                  <c:v>156.62</c:v>
                </c:pt>
                <c:pt idx="2">
                  <c:v>128.19</c:v>
                </c:pt>
                <c:pt idx="3">
                  <c:v>83.3</c:v>
                </c:pt>
                <c:pt idx="4">
                  <c:v>29.97</c:v>
                </c:pt>
              </c:numCache>
            </c:numRef>
          </c:val>
        </c:ser>
        <c:ser>
          <c:idx val="1"/>
          <c:order val="1"/>
          <c:tx>
            <c:strRef>
              <c:f>Шк7!$D$2</c:f>
              <c:strCache>
                <c:ptCount val="1"/>
                <c:pt idx="0">
                  <c:v>Потребл. тек.м-ца (2020г.), Гкал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Шк7!$D$3:$D$7</c:f>
              <c:numCache>
                <c:formatCode>#\ ##0.000</c:formatCode>
                <c:ptCount val="5"/>
                <c:pt idx="0">
                  <c:v>111.24299999999999</c:v>
                </c:pt>
                <c:pt idx="1">
                  <c:v>118.02800000000001</c:v>
                </c:pt>
                <c:pt idx="2">
                  <c:v>78.091999999999999</c:v>
                </c:pt>
                <c:pt idx="3">
                  <c:v>70.716999999999999</c:v>
                </c:pt>
                <c:pt idx="4">
                  <c:v>12.422000000000001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206240784"/>
        <c:axId val="-206247856"/>
        <c:axId val="0"/>
      </c:bar3DChart>
      <c:catAx>
        <c:axId val="-20624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06247856"/>
        <c:crosses val="autoZero"/>
        <c:auto val="1"/>
        <c:lblAlgn val="ctr"/>
        <c:lblOffset val="100"/>
        <c:noMultiLvlLbl val="0"/>
      </c:catAx>
      <c:valAx>
        <c:axId val="-20624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/>
                  <a:t>Сравнение помесячного потребления тепловой энергии до и после</a:t>
                </a:r>
                <a:r>
                  <a:rPr lang="ru-RU" sz="1800" baseline="0"/>
                  <a:t> мероприятий</a:t>
                </a:r>
                <a:endParaRPr lang="ru-RU" sz="1800"/>
              </a:p>
            </c:rich>
          </c:tx>
          <c:layout>
            <c:manualLayout>
              <c:xMode val="edge"/>
              <c:yMode val="edge"/>
              <c:x val="4.1529031684296447E-2"/>
              <c:y val="7.407407407407407E-2"/>
            </c:manualLayout>
          </c:layout>
          <c:overlay val="0"/>
          <c:spPr>
            <a:noFill/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06240784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7194870931421034"/>
          <c:y val="7.407407407407407E-2"/>
          <c:w val="0.72805129068578966"/>
          <c:h val="0.572122338874307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'Зол Пет'!$B$2</c:f>
              <c:strCache>
                <c:ptCount val="1"/>
                <c:pt idx="0">
                  <c:v>Потребл баз.м-ца (2019г.), Гкал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p3d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'Зол Пет'!$C$3:$C$7</c:f>
              <c:strCache>
                <c:ptCount val="5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</c:strCache>
            </c:strRef>
          </c:cat>
          <c:val>
            <c:numRef>
              <c:f>'Зол Пет'!$B$3:$B$7</c:f>
              <c:numCache>
                <c:formatCode>#\ ##0.000</c:formatCode>
                <c:ptCount val="5"/>
                <c:pt idx="0">
                  <c:v>100.02</c:v>
                </c:pt>
                <c:pt idx="1">
                  <c:v>107.55</c:v>
                </c:pt>
                <c:pt idx="2">
                  <c:v>85.93</c:v>
                </c:pt>
                <c:pt idx="3">
                  <c:v>80.260000000000005</c:v>
                </c:pt>
                <c:pt idx="4">
                  <c:v>31.490000000000002</c:v>
                </c:pt>
              </c:numCache>
            </c:numRef>
          </c:val>
        </c:ser>
        <c:ser>
          <c:idx val="1"/>
          <c:order val="1"/>
          <c:tx>
            <c:strRef>
              <c:f>'Зол Пет'!$D$2</c:f>
              <c:strCache>
                <c:ptCount val="1"/>
                <c:pt idx="0">
                  <c:v>Потребл. тек.м-ца (2020г.), Гкал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'Зол Пет'!$D$3:$D$7</c:f>
              <c:numCache>
                <c:formatCode>#\ ##0.000</c:formatCode>
                <c:ptCount val="5"/>
                <c:pt idx="0">
                  <c:v>87.1</c:v>
                </c:pt>
                <c:pt idx="1">
                  <c:v>87.1</c:v>
                </c:pt>
                <c:pt idx="2">
                  <c:v>70.91</c:v>
                </c:pt>
                <c:pt idx="3">
                  <c:v>57.77</c:v>
                </c:pt>
                <c:pt idx="4">
                  <c:v>18.89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-204564832"/>
        <c:axId val="-204569728"/>
        <c:axId val="0"/>
      </c:bar3DChart>
      <c:catAx>
        <c:axId val="-20456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04569728"/>
        <c:crosses val="autoZero"/>
        <c:auto val="1"/>
        <c:lblAlgn val="ctr"/>
        <c:lblOffset val="100"/>
        <c:noMultiLvlLbl val="0"/>
      </c:catAx>
      <c:valAx>
        <c:axId val="-20456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800"/>
                  <a:t>Сравнение помесячного потребления тепловой энергии до и после</a:t>
                </a:r>
                <a:r>
                  <a:rPr lang="ru-RU" sz="1800" baseline="0"/>
                  <a:t> мероприятий</a:t>
                </a:r>
                <a:endParaRPr lang="ru-RU" sz="1800"/>
              </a:p>
            </c:rich>
          </c:tx>
          <c:layout>
            <c:manualLayout>
              <c:xMode val="edge"/>
              <c:yMode val="edge"/>
              <c:x val="4.1529031684296447E-2"/>
              <c:y val="7.407407407407407E-2"/>
            </c:manualLayout>
          </c:layout>
          <c:overlay val="0"/>
          <c:spPr>
            <a:noFill/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045648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570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92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731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94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12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6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70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71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807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222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21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22A44B1-EB19-415B-B216-48DC1CF33DFF}" type="datetimeFigureOut">
              <a:rPr lang="ru-RU" smtClean="0"/>
              <a:t>16.06.2020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17CE5EF-B61C-4A3A-805A-79DCD60024B4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0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7" r:id="rId1"/>
    <p:sldLayoutId id="2147484088" r:id="rId2"/>
    <p:sldLayoutId id="2147484089" r:id="rId3"/>
    <p:sldLayoutId id="2147484090" r:id="rId4"/>
    <p:sldLayoutId id="2147484091" r:id="rId5"/>
    <p:sldLayoutId id="2147484092" r:id="rId6"/>
    <p:sldLayoutId id="2147484093" r:id="rId7"/>
    <p:sldLayoutId id="2147484094" r:id="rId8"/>
    <p:sldLayoutId id="2147484095" r:id="rId9"/>
    <p:sldLayoutId id="2147484096" r:id="rId10"/>
    <p:sldLayoutId id="214748409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8208912" cy="178010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</a:rPr>
              <a:t>ПРЕДВАРИТЕЛЬНЫЕ РЕЗУЛЬТАТЫ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212976"/>
            <a:ext cx="6400800" cy="244827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</a:rPr>
              <a:t>ЭНЕРГОСЕРВИСА В ГОРОДЕ СЛОБОДСКОМ КИРОВСКОЙ ОБЛАСТИ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39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Объекты энергосервиса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u="sng" dirty="0" smtClean="0">
                <a:solidFill>
                  <a:schemeClr val="tx1"/>
                </a:solidFill>
              </a:rPr>
              <a:t>МКОУ </a:t>
            </a:r>
            <a:r>
              <a:rPr lang="ru-RU" u="sng" dirty="0">
                <a:solidFill>
                  <a:schemeClr val="tx1"/>
                </a:solidFill>
              </a:rPr>
              <a:t>СОШ № 7 г. </a:t>
            </a:r>
            <a:r>
              <a:rPr lang="ru-RU" u="sng" dirty="0" smtClean="0">
                <a:solidFill>
                  <a:schemeClr val="tx1"/>
                </a:solidFill>
              </a:rPr>
              <a:t>Слободского</a:t>
            </a:r>
            <a:endParaRPr lang="ru-RU" u="sng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 smtClean="0">
                <a:solidFill>
                  <a:schemeClr val="tx1"/>
                </a:solidFill>
              </a:rPr>
              <a:t>мероприятие </a:t>
            </a:r>
            <a:r>
              <a:rPr lang="ru-RU" sz="1600" dirty="0">
                <a:solidFill>
                  <a:schemeClr val="tx1"/>
                </a:solidFill>
              </a:rPr>
              <a:t>по установке узлов автоматизации процессов теплопотребления </a:t>
            </a:r>
            <a:r>
              <a:rPr lang="ru-RU" sz="1600" dirty="0" smtClean="0">
                <a:solidFill>
                  <a:schemeClr val="tx1"/>
                </a:solidFill>
              </a:rPr>
              <a:t>реализовано в августе – сентябре 2019 года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б</a:t>
            </a:r>
            <a:r>
              <a:rPr lang="ru-RU" sz="1600" dirty="0" smtClean="0">
                <a:solidFill>
                  <a:schemeClr val="tx1"/>
                </a:solidFill>
              </a:rPr>
              <a:t>алансировка </a:t>
            </a:r>
            <a:r>
              <a:rPr lang="ru-RU" sz="1600" dirty="0">
                <a:solidFill>
                  <a:schemeClr val="tx1"/>
                </a:solidFill>
              </a:rPr>
              <a:t>и регулировка системы </a:t>
            </a:r>
            <a:r>
              <a:rPr lang="ru-RU" sz="1600" dirty="0" smtClean="0">
                <a:solidFill>
                  <a:schemeClr val="tx1"/>
                </a:solidFill>
              </a:rPr>
              <a:t>отопления проведена в октябре 2019 года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600" dirty="0" smtClean="0">
                <a:solidFill>
                  <a:schemeClr val="tx1"/>
                </a:solidFill>
              </a:rPr>
              <a:t>Настройка и корректировка </a:t>
            </a:r>
            <a:r>
              <a:rPr lang="ru-RU" sz="1600" dirty="0">
                <a:solidFill>
                  <a:schemeClr val="tx1"/>
                </a:solidFill>
              </a:rPr>
              <a:t>с учетом фактических температур наружного </a:t>
            </a:r>
            <a:r>
              <a:rPr lang="ru-RU" sz="1600" dirty="0" smtClean="0">
                <a:solidFill>
                  <a:schemeClr val="tx1"/>
                </a:solidFill>
              </a:rPr>
              <a:t>воздуха завершена в 2019 году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ru-RU" u="sng" dirty="0" smtClean="0">
                <a:solidFill>
                  <a:schemeClr val="tx1"/>
                </a:solidFill>
              </a:rPr>
              <a:t>МКДОУ «Золотой Петушок»</a:t>
            </a:r>
            <a:endParaRPr lang="ru-RU" u="sng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мероприятие по установке узлов автоматизации процессов теплопотребления реализовано в августе – сентябре 2019 года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балансировка и регулировка системы отопления проведена в октябре 2019 года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ru-RU" sz="1600" dirty="0">
                <a:solidFill>
                  <a:schemeClr val="tx1"/>
                </a:solidFill>
              </a:rPr>
              <a:t>Настройка и корректировка с учетом фактических температур наружного воздуха завершена в 2019 году</a:t>
            </a:r>
          </a:p>
          <a:p>
            <a:pPr marL="201168" lvl="1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842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2960" y="286604"/>
            <a:ext cx="8321040" cy="14507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Основные элементы автоматизации, реализованные на объектах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Циркуляционные насосы системы отопления</a:t>
            </a:r>
          </a:p>
          <a:p>
            <a:r>
              <a:rPr lang="ru-RU" dirty="0" smtClean="0"/>
              <a:t>Регулирующие клапаны системы отопления </a:t>
            </a:r>
          </a:p>
          <a:p>
            <a:r>
              <a:rPr lang="ru-RU" dirty="0" smtClean="0"/>
              <a:t>Электроприводы регулирующего клапана</a:t>
            </a:r>
          </a:p>
          <a:p>
            <a:r>
              <a:rPr lang="ru-RU" dirty="0" smtClean="0"/>
              <a:t>Электронные контроллеры</a:t>
            </a:r>
          </a:p>
          <a:p>
            <a:r>
              <a:rPr lang="ru-RU" dirty="0" smtClean="0"/>
              <a:t>Регуляторы </a:t>
            </a:r>
            <a:r>
              <a:rPr lang="ru-RU" dirty="0"/>
              <a:t>температуры</a:t>
            </a:r>
            <a:endParaRPr lang="ru-RU" dirty="0" smtClean="0"/>
          </a:p>
          <a:p>
            <a:r>
              <a:rPr lang="ru-RU" dirty="0" smtClean="0"/>
              <a:t>Датчики наружного воздуха</a:t>
            </a:r>
          </a:p>
          <a:p>
            <a:r>
              <a:rPr lang="ru-RU" dirty="0" smtClean="0"/>
              <a:t>Датчики подающего и обратного трубопроводов</a:t>
            </a:r>
          </a:p>
          <a:p>
            <a:r>
              <a:rPr lang="ru-RU" dirty="0" smtClean="0"/>
              <a:t>Манометры, термометры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65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86212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На объектах реализованы системы дистанционного анализа и управления автоматикой </a:t>
            </a:r>
            <a:r>
              <a:rPr lang="ru-RU" sz="3600" dirty="0" err="1" smtClean="0"/>
              <a:t>теплоузлов</a:t>
            </a:r>
            <a:endParaRPr lang="ru-RU" sz="3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916832"/>
            <a:ext cx="5328592" cy="427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9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Некоторые технические возможности системы телеметрии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Графики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расхода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теплоносителя, температуры сетевой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воды…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1026" name="Picture 2" descr="C:\темп раб\сниж рас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637557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37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Некоторые технические возможности системы телеметрии</a:t>
            </a:r>
            <a:endParaRPr lang="ru-RU" sz="4000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latin typeface="Times New Roman" pitchFamily="18" charset="0"/>
                <a:cs typeface="Times New Roman" pitchFamily="18" charset="0"/>
              </a:rPr>
              <a:t>График снижения потребления тепловой энергии в ночное время</a:t>
            </a:r>
            <a:endParaRPr lang="ru-RU" dirty="0"/>
          </a:p>
        </p:txBody>
      </p:sp>
      <p:pic>
        <p:nvPicPr>
          <p:cNvPr id="7" name="Picture 3" descr="C:\темп раб\Экономия тепловой энергии в ночьное время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79873"/>
            <a:ext cx="7583576" cy="327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39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Предварительные результаты по Школе № 7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95306"/>
              </p:ext>
            </p:extLst>
          </p:nvPr>
        </p:nvGraphicFramePr>
        <p:xfrm>
          <a:off x="395539" y="1737359"/>
          <a:ext cx="8640956" cy="3721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3690"/>
                <a:gridCol w="1226211"/>
                <a:gridCol w="1226211"/>
                <a:gridCol w="1226211"/>
                <a:gridCol w="1226211"/>
                <a:gridCol w="1226211"/>
                <a:gridCol w="1226211"/>
              </a:tblGrid>
              <a:tr h="425729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Сведения об экономии </a:t>
                      </a:r>
                      <a:r>
                        <a:rPr lang="ru-RU" sz="2400" u="none" strike="noStrike" dirty="0" err="1">
                          <a:effectLst/>
                        </a:rPr>
                        <a:t>теплоэнергии</a:t>
                      </a:r>
                      <a:r>
                        <a:rPr lang="ru-RU" sz="2400" u="none" strike="noStrike" dirty="0">
                          <a:effectLst/>
                        </a:rPr>
                        <a:t> в натуральных показателях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8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Потребл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баз.м-ца</a:t>
                      </a:r>
                      <a:r>
                        <a:rPr lang="ru-RU" sz="1600" u="none" strike="noStrike" dirty="0">
                          <a:effectLst/>
                        </a:rPr>
                        <a:t> (2019г.), Гкал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Период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Потребл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lang="ru-RU" sz="1600" u="none" strike="noStrike" dirty="0" err="1">
                          <a:effectLst/>
                        </a:rPr>
                        <a:t>тек.м-ца</a:t>
                      </a:r>
                      <a:r>
                        <a:rPr lang="ru-RU" sz="1600" u="none" strike="noStrike" dirty="0">
                          <a:effectLst/>
                        </a:rPr>
                        <a:t> (2020г.), Гкал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Абсолютная </a:t>
                      </a:r>
                      <a:r>
                        <a:rPr lang="ru-RU" sz="1600" b="1" u="none" strike="noStrike" dirty="0" err="1">
                          <a:effectLst/>
                        </a:rPr>
                        <a:t>экон</a:t>
                      </a:r>
                      <a:r>
                        <a:rPr lang="ru-RU" sz="1600" b="1" u="none" strike="noStrike" dirty="0">
                          <a:effectLst/>
                        </a:rPr>
                        <a:t>-я, Гкал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Приведенное потребление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Расчетная экономия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Премия эс-компании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135,230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Январь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111,243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23,987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128,386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6,844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5,476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156,620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Февраль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118,028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38,592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146,260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10,360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8,288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128,190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Март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78,092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50,098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109,547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18,643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14,914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83,300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Апрель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70,717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dirty="0">
                          <a:effectLst/>
                        </a:rPr>
                        <a:t>12,583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65,385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17,915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14,332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29,970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Май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12,422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17,548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11,915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18,055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>
                          <a:effectLst/>
                        </a:rPr>
                        <a:t>14,444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u="none" strike="noStrike" dirty="0">
                          <a:effectLst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142,808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71,817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u="none" strike="noStrike" dirty="0">
                          <a:effectLst/>
                        </a:rPr>
                        <a:t>57,453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059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Предварительные результаты по Школе № 7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14447"/>
              </p:ext>
            </p:extLst>
          </p:nvPr>
        </p:nvGraphicFramePr>
        <p:xfrm>
          <a:off x="0" y="1484784"/>
          <a:ext cx="9108504" cy="4752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975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Предварительные результаты по Школе № 7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2744800"/>
              </p:ext>
            </p:extLst>
          </p:nvPr>
        </p:nvGraphicFramePr>
        <p:xfrm>
          <a:off x="899593" y="1772816"/>
          <a:ext cx="7992886" cy="3707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730"/>
                <a:gridCol w="1657966"/>
                <a:gridCol w="1583730"/>
                <a:gridCol w="1583730"/>
                <a:gridCol w="1583730"/>
              </a:tblGrid>
              <a:tr h="5897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2900" b="1" u="none" strike="noStrike" dirty="0">
                          <a:effectLst/>
                        </a:rPr>
                        <a:t>Сведения о экономии в денежном выражении</a:t>
                      </a:r>
                      <a:endParaRPr lang="ru-RU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3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Потребление 2020 года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Абсолютная </a:t>
                      </a:r>
                      <a:r>
                        <a:rPr lang="ru-RU" sz="1800" b="1" u="none" strike="noStrike" dirty="0" err="1">
                          <a:effectLst/>
                        </a:rPr>
                        <a:t>экон</a:t>
                      </a:r>
                      <a:r>
                        <a:rPr lang="ru-RU" sz="1800" b="1" u="none" strike="noStrike" dirty="0">
                          <a:effectLst/>
                        </a:rPr>
                        <a:t>-я, </a:t>
                      </a:r>
                      <a:r>
                        <a:rPr lang="ru-RU" sz="18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800" b="1" u="none" strike="noStrike" dirty="0">
                          <a:effectLst/>
                        </a:rPr>
                        <a:t>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>
                          <a:effectLst/>
                        </a:rPr>
                        <a:t>Расчетная экономия, тыс. руб.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Премия эс-компании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янв.20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394,7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85,1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24,3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19,4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фев.20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418,8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136,9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36,8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29,4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мар.20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277,1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177,7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66,1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52,9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апр.20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250,9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44,6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63,6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50,8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май.20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44,1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62,3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64,1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51,2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1 385,5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506,7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254,8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u="none" strike="noStrike" dirty="0">
                          <a:effectLst/>
                        </a:rPr>
                        <a:t>203,8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5589240"/>
            <a:ext cx="8321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5 месяцев 2020 года </a:t>
            </a:r>
            <a:r>
              <a:rPr lang="ru-RU" b="1" dirty="0" smtClean="0"/>
              <a:t>сэкономлено более полумиллиона рублей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Для бюджета в абсолютном выражении высвобождено более 300 тысяч рублей.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5624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Предварительные результаты по ДС «Золотой Петушок»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623101"/>
              </p:ext>
            </p:extLst>
          </p:nvPr>
        </p:nvGraphicFramePr>
        <p:xfrm>
          <a:off x="395539" y="1737359"/>
          <a:ext cx="8640956" cy="37211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3690"/>
                <a:gridCol w="1226211"/>
                <a:gridCol w="1226211"/>
                <a:gridCol w="1226211"/>
                <a:gridCol w="1226211"/>
                <a:gridCol w="1226211"/>
                <a:gridCol w="1226211"/>
              </a:tblGrid>
              <a:tr h="425729"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 dirty="0">
                          <a:effectLst/>
                        </a:rPr>
                        <a:t>Сведения об экономии </a:t>
                      </a:r>
                      <a:r>
                        <a:rPr lang="ru-RU" sz="2400" u="none" strike="noStrike" dirty="0" err="1">
                          <a:effectLst/>
                        </a:rPr>
                        <a:t>теплоэнергии</a:t>
                      </a:r>
                      <a:r>
                        <a:rPr lang="ru-RU" sz="2400" u="none" strike="noStrike" dirty="0">
                          <a:effectLst/>
                        </a:rPr>
                        <a:t> в натуральных показателях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18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Потребл</a:t>
                      </a:r>
                      <a:r>
                        <a:rPr lang="ru-RU" sz="1600" u="none" strike="noStrike" dirty="0">
                          <a:effectLst/>
                        </a:rPr>
                        <a:t> </a:t>
                      </a:r>
                      <a:r>
                        <a:rPr lang="ru-RU" sz="1600" u="none" strike="noStrike" dirty="0" err="1">
                          <a:effectLst/>
                        </a:rPr>
                        <a:t>баз.м-ца</a:t>
                      </a:r>
                      <a:r>
                        <a:rPr lang="ru-RU" sz="1600" u="none" strike="noStrike" dirty="0">
                          <a:effectLst/>
                        </a:rPr>
                        <a:t> (2019г.), Гкал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Период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err="1">
                          <a:effectLst/>
                        </a:rPr>
                        <a:t>Потребл</a:t>
                      </a:r>
                      <a:r>
                        <a:rPr lang="ru-RU" sz="1600" u="none" strike="noStrike" dirty="0">
                          <a:effectLst/>
                        </a:rPr>
                        <a:t>. </a:t>
                      </a:r>
                      <a:r>
                        <a:rPr lang="ru-RU" sz="1600" u="none" strike="noStrike" dirty="0" err="1">
                          <a:effectLst/>
                        </a:rPr>
                        <a:t>тек.м-ца</a:t>
                      </a:r>
                      <a:r>
                        <a:rPr lang="ru-RU" sz="1600" u="none" strike="noStrike" dirty="0">
                          <a:effectLst/>
                        </a:rPr>
                        <a:t> (2020г.), Гкал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u="none" strike="noStrike" dirty="0">
                          <a:effectLst/>
                        </a:rPr>
                        <a:t>Абсолютная </a:t>
                      </a:r>
                      <a:r>
                        <a:rPr lang="ru-RU" sz="1600" b="1" u="none" strike="noStrike" dirty="0" err="1">
                          <a:effectLst/>
                        </a:rPr>
                        <a:t>экон</a:t>
                      </a:r>
                      <a:r>
                        <a:rPr lang="ru-RU" sz="1600" b="1" u="none" strike="noStrike" dirty="0">
                          <a:effectLst/>
                        </a:rPr>
                        <a:t>-я, Гкал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Приведенное потребление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Расчетная экономия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Премия эс-компании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Январь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12,920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96,881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2,511</a:t>
                      </a: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107,550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Февраль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103,963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2,870</a:t>
                      </a: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85,930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70,910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83,929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1,601</a:t>
                      </a: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80,260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Апрель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57,770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50,861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29,399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23,519</a:t>
                      </a: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31,490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12,038</a:t>
                      </a:r>
                    </a:p>
                  </a:txBody>
                  <a:tcPr marL="9525" marR="9525" marT="9525" marB="0" anchor="b"/>
                </a:tc>
              </a:tr>
              <a:tr h="42572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83,480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53,174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42,539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81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Предварительные результаты по ДС «Золотой Петушок»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089373"/>
              </p:ext>
            </p:extLst>
          </p:nvPr>
        </p:nvGraphicFramePr>
        <p:xfrm>
          <a:off x="0" y="1700809"/>
          <a:ext cx="9036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147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Предварительные результаты по ДС «Золотой Петушок»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3289112"/>
              </p:ext>
            </p:extLst>
          </p:nvPr>
        </p:nvGraphicFramePr>
        <p:xfrm>
          <a:off x="899593" y="1772816"/>
          <a:ext cx="7992886" cy="37078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3730"/>
                <a:gridCol w="1657966"/>
                <a:gridCol w="1583730"/>
                <a:gridCol w="1583730"/>
                <a:gridCol w="1583730"/>
              </a:tblGrid>
              <a:tr h="589740">
                <a:tc gridSpan="5">
                  <a:txBody>
                    <a:bodyPr/>
                    <a:lstStyle/>
                    <a:p>
                      <a:pPr algn="l" fontAlgn="b"/>
                      <a:r>
                        <a:rPr lang="ru-RU" sz="2900" b="1" u="none" strike="noStrike" dirty="0">
                          <a:effectLst/>
                        </a:rPr>
                        <a:t>Сведения о экономии в денежном выражении</a:t>
                      </a:r>
                      <a:endParaRPr lang="ru-RU" sz="2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31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Период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Потребление 2020 года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Абсолютная </a:t>
                      </a:r>
                      <a:r>
                        <a:rPr lang="ru-RU" sz="1800" b="1" u="none" strike="noStrike" dirty="0" smtClean="0">
                          <a:effectLst/>
                        </a:rPr>
                        <a:t>экономия, </a:t>
                      </a:r>
                      <a:r>
                        <a:rPr lang="ru-RU" sz="1800" b="1" u="none" strike="noStrike" dirty="0" err="1">
                          <a:effectLst/>
                        </a:rPr>
                        <a:t>тыс.руб</a:t>
                      </a:r>
                      <a:r>
                        <a:rPr lang="ru-RU" sz="1800" b="1" u="none" strike="noStrike" dirty="0">
                          <a:effectLst/>
                        </a:rPr>
                        <a:t>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Расчетная экономия, тыс. руб.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Премия эс-компании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янв.20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фев.20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15,7</a:t>
                      </a: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мар.20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апр.20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128,9</a:t>
                      </a: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май.20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66,0</a:t>
                      </a:r>
                    </a:p>
                  </a:txBody>
                  <a:tcPr marL="9525" marR="9525" marT="9525" marB="0" anchor="b"/>
                </a:tc>
              </a:tr>
              <a:tr h="32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 dirty="0">
                          <a:effectLst/>
                        </a:rPr>
                        <a:t>ИТОГО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1 764,1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233,2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960" y="5589240"/>
            <a:ext cx="8321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 5 месяцев 2020 года </a:t>
            </a:r>
            <a:r>
              <a:rPr lang="ru-RU" b="1" dirty="0" smtClean="0"/>
              <a:t>сэкономлено почти полмиллиона рублей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Для бюджета в абсолютном выражении высвобождено более 200 тысяч рублей.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0064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Общий результат экономии по двум объектам г. Слободского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За первые пять месяцев 2020 года без бюджетных вложений посредствам энергосервиса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для бюджета города Слободского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абсолютном выражении высвобождено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более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500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тысяч рублей.</a:t>
            </a:r>
          </a:p>
          <a:p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4880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1734</TotalTime>
  <Words>554</Words>
  <Application>Microsoft Office PowerPoint</Application>
  <PresentationFormat>Экран (4:3)</PresentationFormat>
  <Paragraphs>206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Times New Roman</vt:lpstr>
      <vt:lpstr>Wingdings</vt:lpstr>
      <vt:lpstr>Ретро</vt:lpstr>
      <vt:lpstr>ПРЕДВАРИТЕЛЬНЫЕ РЕЗУЛЬТАТЫ</vt:lpstr>
      <vt:lpstr>Объекты энергосервиса</vt:lpstr>
      <vt:lpstr>Основные элементы автоматизации, реализованные на объектах</vt:lpstr>
      <vt:lpstr>На объектах реализованы системы дистанционного анализа и управления автоматикой теплоузлов</vt:lpstr>
      <vt:lpstr>Некоторые технические возможности системы телеметрии</vt:lpstr>
      <vt:lpstr>Некоторые технические возможности системы телеметрии</vt:lpstr>
      <vt:lpstr>Предварительные результаты по Школе № 7</vt:lpstr>
      <vt:lpstr>Предварительные результаты по Школе № 7</vt:lpstr>
      <vt:lpstr>Предварительные результаты по Школе № 7</vt:lpstr>
      <vt:lpstr>Предварительные результаты по ДС «Золотой Петушок»</vt:lpstr>
      <vt:lpstr>Предварительные результаты по ДС «Золотой Петушок»</vt:lpstr>
      <vt:lpstr>Предварительные результаты по ДС «Золотой Петушок»</vt:lpstr>
      <vt:lpstr>Общий результат экономии по двум объектам г. Слободского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Evgen</dc:creator>
  <cp:lastModifiedBy>Андрей Кабанов</cp:lastModifiedBy>
  <cp:revision>97</cp:revision>
  <cp:lastPrinted>2016-02-19T09:35:06Z</cp:lastPrinted>
  <dcterms:created xsi:type="dcterms:W3CDTF">2016-02-09T06:12:48Z</dcterms:created>
  <dcterms:modified xsi:type="dcterms:W3CDTF">2020-06-16T16:16:42Z</dcterms:modified>
</cp:coreProperties>
</file>